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3FEC813-8316-4326-9A9D-EE46B9DF112B}" type="datetimeFigureOut">
              <a:rPr lang="en-US" smtClean="0"/>
              <a:t>10/16/2019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D0548D-F60A-4753-8FA7-A0B955145C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EC813-8316-4326-9A9D-EE46B9DF112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EC813-8316-4326-9A9D-EE46B9DF112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FEC813-8316-4326-9A9D-EE46B9DF112B}" type="datetimeFigureOut">
              <a:rPr lang="en-US" smtClean="0"/>
              <a:t>10/16/2019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D0548D-F60A-4753-8FA7-A0B955145C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3FEC813-8316-4326-9A9D-EE46B9DF112B}" type="datetimeFigureOut">
              <a:rPr lang="en-US" smtClean="0"/>
              <a:t>10/16/2019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D0548D-F60A-4753-8FA7-A0B955145CD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3FEC813-8316-4326-9A9D-EE46B9DF112B}" type="datetimeFigureOut">
              <a:rPr lang="en-US" smtClean="0"/>
              <a:t>10/16/2019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3FEC813-8316-4326-9A9D-EE46B9DF112B}"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D0548D-F60A-4753-8FA7-A0B955145CD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FEC813-8316-4326-9A9D-EE46B9DF112B}" type="datetimeFigureOut">
              <a:rPr lang="en-US" smtClean="0"/>
              <a:t>10/16/2019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FEC813-8316-4326-9A9D-EE46B9DF112B}" type="datetimeFigureOut">
              <a:rPr lang="en-US" smtClean="0"/>
              <a:t>10/16/2019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FEC813-8316-4326-9A9D-EE46B9DF112B}" type="datetimeFigureOut">
              <a:rPr lang="en-US" smtClean="0"/>
              <a:t>10/16/2019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548D-F60A-4753-8FA7-A0B955145C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3FEC813-8316-4326-9A9D-EE46B9DF112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D0548D-F60A-4753-8FA7-A0B955145CD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FEC813-8316-4326-9A9D-EE46B9DF112B}" type="datetimeFigureOut">
              <a:rPr lang="en-US" smtClean="0"/>
              <a:t>10/16/2019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D0548D-F60A-4753-8FA7-A0B955145CD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ews.research.ac.ir/" TargetMode="External"/><Relationship Id="rId2" Type="http://schemas.openxmlformats.org/officeDocument/2006/relationships/hyperlink" Target="http://books.research.ac.ir/" TargetMode="External"/><Relationship Id="rId1" Type="http://schemas.openxmlformats.org/officeDocument/2006/relationships/slideLayout" Target="../slideLayouts/slideLayout2.xml"/><Relationship Id="rId6" Type="http://schemas.openxmlformats.org/officeDocument/2006/relationships/hyperlink" Target="http://esid.research.ac.ir/" TargetMode="External"/><Relationship Id="rId5" Type="http://schemas.openxmlformats.org/officeDocument/2006/relationships/hyperlink" Target="http://ppc.research.ac.ir/" TargetMode="External"/><Relationship Id="rId4" Type="http://schemas.openxmlformats.org/officeDocument/2006/relationships/hyperlink" Target="http://blacklist.research.ac.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939" y="332657"/>
            <a:ext cx="7772400" cy="936104"/>
          </a:xfrm>
        </p:spPr>
        <p:txBody>
          <a:bodyPr>
            <a:normAutofit fontScale="90000"/>
          </a:bodyPr>
          <a:lstStyle/>
          <a:p>
            <a:pPr algn="ctr"/>
            <a:r>
              <a:rPr lang="fa-IR" sz="2800" b="1" dirty="0" smtClean="0"/>
              <a:t>معرفی سامانه نوپا</a:t>
            </a:r>
            <a:br>
              <a:rPr lang="fa-IR" sz="2800" b="1" dirty="0" smtClean="0"/>
            </a:br>
            <a:r>
              <a:rPr lang="en-US" sz="2800" b="1" dirty="0"/>
              <a:t>http://research.ac.ir/</a:t>
            </a:r>
          </a:p>
        </p:txBody>
      </p:sp>
      <p:sp>
        <p:nvSpPr>
          <p:cNvPr id="3" name="Subtitle 2"/>
          <p:cNvSpPr>
            <a:spLocks noGrp="1"/>
          </p:cNvSpPr>
          <p:nvPr>
            <p:ph type="subTitle" idx="1"/>
          </p:nvPr>
        </p:nvSpPr>
        <p:spPr>
          <a:xfrm>
            <a:off x="827584" y="1988840"/>
            <a:ext cx="7560840" cy="4248472"/>
          </a:xfrm>
        </p:spPr>
        <p:txBody>
          <a:bodyPr/>
          <a:lstStyle/>
          <a:p>
            <a:endParaRPr lang="en-US" dirty="0"/>
          </a:p>
        </p:txBody>
      </p:sp>
      <p:pic>
        <p:nvPicPr>
          <p:cNvPr id="1029" name="Picture 5" descr="G:\284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4" y="1412776"/>
            <a:ext cx="865909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42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2800" b="1" dirty="0" smtClean="0"/>
              <a:t>سامانه "نوپا" چیست؟</a:t>
            </a:r>
            <a:endParaRPr lang="en-US" sz="2800" b="1" dirty="0"/>
          </a:p>
        </p:txBody>
      </p:sp>
      <p:sp>
        <p:nvSpPr>
          <p:cNvPr id="3" name="Content Placeholder 2"/>
          <p:cNvSpPr>
            <a:spLocks noGrp="1"/>
          </p:cNvSpPr>
          <p:nvPr>
            <p:ph idx="1"/>
          </p:nvPr>
        </p:nvSpPr>
        <p:spPr>
          <a:xfrm>
            <a:off x="179512" y="1268760"/>
            <a:ext cx="8507288" cy="5328592"/>
          </a:xfrm>
        </p:spPr>
        <p:txBody>
          <a:bodyPr>
            <a:noAutofit/>
          </a:bodyPr>
          <a:lstStyle/>
          <a:p>
            <a:pPr marL="0" indent="0" algn="just" rtl="1">
              <a:buNone/>
            </a:pPr>
            <a:r>
              <a:rPr lang="fa-IR" sz="1600" dirty="0" smtClean="0"/>
              <a:t>"</a:t>
            </a:r>
            <a:r>
              <a:rPr lang="fa-IR" sz="1800" dirty="0" smtClean="0"/>
              <a:t>نوپا" عنوان مجموعه‌ای از ۱2 سامانه است که تحت عنوان "نظام نوین اطلاعات پژوهش‌های پزشکی ایران"  از سوی معاونت تحقیقات و فناوری وزارت بهداشت راه اندازی شده است. این مجموعه، به صورت یک جا می‌تواند نیازهای پژوهشی دانشجویان، اساتید و پژوهشگران حوزه علوم پزشکی را مرتفع کند و اطلاعات  طبقه بندی شده و یکپارچه‌ای در اختیار آنها  ، قرار دهد.</a:t>
            </a:r>
            <a:r>
              <a:rPr lang="fa-IR" sz="1600" dirty="0" smtClean="0"/>
              <a:t> </a:t>
            </a:r>
          </a:p>
          <a:p>
            <a:pPr marL="0" indent="0" algn="ctr">
              <a:buNone/>
            </a:pPr>
            <a:r>
              <a:rPr lang="fa-IR" sz="1600" dirty="0" smtClean="0"/>
              <a:t>این سامانه‌ها عبارتند از:</a:t>
            </a:r>
          </a:p>
          <a:p>
            <a:pPr marL="0" indent="0" algn="ctr">
              <a:buNone/>
            </a:pPr>
            <a:r>
              <a:rPr lang="fa-IR" sz="1600" dirty="0" smtClean="0"/>
              <a:t>۱.سامانه منبع یاب</a:t>
            </a:r>
          </a:p>
          <a:p>
            <a:pPr marL="0" indent="0" algn="ctr">
              <a:buNone/>
            </a:pPr>
            <a:r>
              <a:rPr lang="fa-IR" sz="1600" dirty="0" smtClean="0"/>
              <a:t>۲.سامانه علم سنجی دانشگاه‌های پزشکی</a:t>
            </a:r>
          </a:p>
          <a:p>
            <a:pPr marL="0" indent="0" algn="ctr">
              <a:buNone/>
            </a:pPr>
            <a:r>
              <a:rPr lang="fa-IR" sz="1600" dirty="0" smtClean="0"/>
              <a:t>۳.سامانه مشابهت یاب</a:t>
            </a:r>
          </a:p>
          <a:p>
            <a:pPr marL="0" indent="0" algn="ctr">
              <a:buNone/>
            </a:pPr>
            <a:r>
              <a:rPr lang="fa-IR" sz="1600" dirty="0" smtClean="0"/>
              <a:t>۴.سامانه علم سنجی اعضای هیات علمی</a:t>
            </a:r>
          </a:p>
          <a:p>
            <a:pPr marL="0" indent="0" algn="ctr">
              <a:buNone/>
            </a:pPr>
            <a:r>
              <a:rPr lang="fa-IR" sz="1600" dirty="0" smtClean="0"/>
              <a:t>۵.سامانه پایان نامه‌های دانشگاه‌های علوم پزشکی</a:t>
            </a:r>
          </a:p>
          <a:p>
            <a:pPr marL="0" indent="0" algn="ctr">
              <a:buNone/>
            </a:pPr>
            <a:r>
              <a:rPr lang="fa-IR" sz="1600" dirty="0" smtClean="0"/>
              <a:t>۶.بانک اطلاعات مقالات پزشکی ایران</a:t>
            </a:r>
          </a:p>
          <a:p>
            <a:pPr marL="0" indent="0" algn="ctr">
              <a:buNone/>
            </a:pPr>
            <a:r>
              <a:rPr lang="fa-IR" sz="1600" dirty="0" smtClean="0"/>
              <a:t>۷.کتابخانه ملی دیجیتال پزشکی کشور</a:t>
            </a:r>
          </a:p>
          <a:p>
            <a:pPr marL="0" indent="0" algn="ctr">
              <a:buNone/>
            </a:pPr>
            <a:r>
              <a:rPr lang="fa-IR" sz="1600" dirty="0" smtClean="0"/>
              <a:t>۸.سامانه مدیریت انتشارات دانشگاه‌های علوم پزشکی</a:t>
            </a:r>
          </a:p>
          <a:p>
            <a:pPr marL="0" indent="0" algn="ctr">
              <a:buNone/>
            </a:pPr>
            <a:r>
              <a:rPr lang="fa-IR" sz="1600" dirty="0" smtClean="0"/>
              <a:t>۹.سامانه نشریات علمی پژوهشی پزشکی</a:t>
            </a:r>
          </a:p>
          <a:p>
            <a:pPr marL="0" indent="0" algn="ctr">
              <a:buNone/>
            </a:pPr>
            <a:r>
              <a:rPr lang="fa-IR" sz="1600" dirty="0" smtClean="0"/>
              <a:t>۱۰.سامانه معرفی مجلات ناعتبر و جعلی</a:t>
            </a:r>
          </a:p>
          <a:p>
            <a:pPr marL="0" indent="0" algn="ctr">
              <a:buNone/>
            </a:pPr>
            <a:r>
              <a:rPr lang="fa-IR" sz="1600" dirty="0" smtClean="0"/>
              <a:t>۱۱.سامانه انتشار نتایج و اخبار پژوهش‌های سلامت</a:t>
            </a:r>
          </a:p>
          <a:p>
            <a:pPr marL="0" indent="0" algn="ctr">
              <a:buNone/>
            </a:pPr>
            <a:r>
              <a:rPr lang="fa-IR" sz="1600" dirty="0" smtClean="0"/>
              <a:t>12.خبره یاب پژوهش</a:t>
            </a:r>
            <a:endParaRPr lang="en-US" sz="1600" dirty="0"/>
          </a:p>
        </p:txBody>
      </p:sp>
    </p:spTree>
    <p:extLst>
      <p:ext uri="{BB962C8B-B14F-4D97-AF65-F5344CB8AC3E}">
        <p14:creationId xmlns:p14="http://schemas.microsoft.com/office/powerpoint/2010/main" val="35241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b="1" dirty="0" smtClean="0"/>
              <a:t>به روز رسانی اطلاعات  سامانه نوپا:</a:t>
            </a:r>
            <a:endParaRPr lang="en-US" sz="2400" b="1" dirty="0"/>
          </a:p>
        </p:txBody>
      </p:sp>
      <p:sp>
        <p:nvSpPr>
          <p:cNvPr id="3" name="Content Placeholder 2"/>
          <p:cNvSpPr>
            <a:spLocks noGrp="1"/>
          </p:cNvSpPr>
          <p:nvPr>
            <p:ph idx="1"/>
          </p:nvPr>
        </p:nvSpPr>
        <p:spPr/>
        <p:txBody>
          <a:bodyPr>
            <a:normAutofit/>
          </a:bodyPr>
          <a:lstStyle/>
          <a:p>
            <a:pPr algn="r" rtl="1"/>
            <a:r>
              <a:rPr lang="fa-IR" sz="2400" b="1" dirty="0" smtClean="0"/>
              <a:t>مجلات: </a:t>
            </a:r>
          </a:p>
          <a:p>
            <a:pPr marL="0" indent="0" algn="r" rtl="1">
              <a:buNone/>
            </a:pPr>
            <a:r>
              <a:rPr lang="fa-IR" sz="2400" dirty="0" smtClean="0"/>
              <a:t>         هر هفته یک بار</a:t>
            </a:r>
          </a:p>
          <a:p>
            <a:pPr marL="0" indent="0" algn="r" rtl="1">
              <a:buNone/>
            </a:pPr>
            <a:endParaRPr lang="fa-IR" sz="2400" dirty="0" smtClean="0"/>
          </a:p>
          <a:p>
            <a:pPr algn="r" rtl="1"/>
            <a:r>
              <a:rPr lang="fa-IR" sz="2400" b="1" dirty="0" smtClean="0"/>
              <a:t>شاخص های ارزیابی مانند </a:t>
            </a:r>
            <a:r>
              <a:rPr lang="en-US" sz="2400" b="1" dirty="0" err="1" smtClean="0"/>
              <a:t>Citescore،SJR</a:t>
            </a:r>
            <a:r>
              <a:rPr lang="en-US" sz="2400" b="1" dirty="0" smtClean="0"/>
              <a:t>، SNIP</a:t>
            </a:r>
            <a:r>
              <a:rPr lang="fa-IR" sz="2400" b="1" dirty="0" smtClean="0"/>
              <a:t> :         </a:t>
            </a:r>
          </a:p>
          <a:p>
            <a:pPr marL="0" indent="0" algn="r" rtl="1">
              <a:buNone/>
            </a:pPr>
            <a:r>
              <a:rPr lang="fa-IR" sz="2400" b="1" dirty="0"/>
              <a:t> </a:t>
            </a:r>
            <a:r>
              <a:rPr lang="fa-IR" sz="2400" b="1" dirty="0" smtClean="0"/>
              <a:t>        </a:t>
            </a:r>
            <a:r>
              <a:rPr lang="fa-IR" sz="2400" dirty="0" smtClean="0"/>
              <a:t>سالیانه و به محض تغییر</a:t>
            </a:r>
          </a:p>
          <a:p>
            <a:pPr marL="0" indent="0" algn="r" rtl="1">
              <a:buNone/>
            </a:pPr>
            <a:endParaRPr lang="fa-IR" sz="2400" dirty="0" smtClean="0"/>
          </a:p>
          <a:p>
            <a:pPr algn="r" rtl="1"/>
            <a:r>
              <a:rPr lang="fa-IR" sz="2400" b="1" dirty="0" smtClean="0"/>
              <a:t>کتاب ها: </a:t>
            </a:r>
          </a:p>
          <a:p>
            <a:pPr marL="0" indent="0" algn="r" rtl="1">
              <a:buNone/>
            </a:pPr>
            <a:r>
              <a:rPr lang="fa-IR" sz="2400" dirty="0"/>
              <a:t> </a:t>
            </a:r>
            <a:r>
              <a:rPr lang="fa-IR" sz="2400" dirty="0" smtClean="0"/>
              <a:t>        به محض انتشار ویرایش در دسترس جدید</a:t>
            </a:r>
            <a:endParaRPr lang="en-US" sz="2400" dirty="0"/>
          </a:p>
        </p:txBody>
      </p:sp>
    </p:spTree>
    <p:extLst>
      <p:ext uri="{BB962C8B-B14F-4D97-AF65-F5344CB8AC3E}">
        <p14:creationId xmlns:p14="http://schemas.microsoft.com/office/powerpoint/2010/main" val="1647081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008112"/>
          </a:xfrm>
        </p:spPr>
        <p:txBody>
          <a:bodyPr>
            <a:noAutofit/>
          </a:bodyPr>
          <a:lstStyle/>
          <a:p>
            <a:pPr algn="r"/>
            <a:r>
              <a:rPr lang="fa-IR" sz="2000" b="1" dirty="0" smtClean="0"/>
              <a:t>سامانه منبع یاب</a:t>
            </a:r>
            <a:br>
              <a:rPr lang="fa-IR" sz="2000" b="1" dirty="0" smtClean="0"/>
            </a:br>
            <a:r>
              <a:rPr lang="en-US" sz="2000" b="1" dirty="0" smtClean="0"/>
              <a:t>http://rsf.research.ac.ir</a:t>
            </a:r>
            <a:r>
              <a:rPr lang="fa-IR" sz="2000" b="1" dirty="0" smtClean="0"/>
              <a:t/>
            </a:r>
            <a:br>
              <a:rPr lang="fa-IR" sz="2000" b="1" dirty="0" smtClean="0"/>
            </a:br>
            <a:endParaRPr lang="en-US" sz="2000" b="1" dirty="0"/>
          </a:p>
        </p:txBody>
      </p:sp>
      <p:sp>
        <p:nvSpPr>
          <p:cNvPr id="3" name="Content Placeholder 2"/>
          <p:cNvSpPr>
            <a:spLocks noGrp="1"/>
          </p:cNvSpPr>
          <p:nvPr>
            <p:ph idx="1"/>
          </p:nvPr>
        </p:nvSpPr>
        <p:spPr>
          <a:xfrm>
            <a:off x="179512" y="1052736"/>
            <a:ext cx="8712968" cy="5544616"/>
          </a:xfrm>
        </p:spPr>
        <p:txBody>
          <a:bodyPr>
            <a:noAutofit/>
          </a:bodyPr>
          <a:lstStyle/>
          <a:p>
            <a:pPr marL="0" indent="0" algn="just" rtl="1">
              <a:buNone/>
            </a:pPr>
            <a:r>
              <a:rPr lang="fa-IR" sz="1600" dirty="0" smtClean="0"/>
              <a:t>سامانه منبع یاب توسط معاونت تحقیقات و فناوری وزارت بهداشت درمان و آموزش پزشکی و با همکاری مرکز توسعه و هماهنگی اطلاعات و انتشارات علمی این وزارت تهیه‌شده است. همیشه این مشکل برای پژوهشگران وجود داشته است که یک مجله و یا کتاب خاص را در سایت کدام ناشر و در کدام آدرس می‌توانند بازیابی کنند. در این سامانه به‌راحتی می‌توانید به مجلات، فایل‌های آموزشی، تصاویر و کتاب‌های رشته خود دسترسی و مجله مناسب برای انتشار مقالات خود را پیدا کنید. این سامانه به هدف فراهم سازی دسترسی اعضای هیات علمی، دانشجویان و پژوهشگران به آخرین منابع اطلاعاتی علمی، پژوهشی، درمانی و آموزشی راه اندازی شده است. در این سامانه مجلات، کتب و منابع الکترونیک معتبر علمی که از سوی معاونت تحقیقات و فناوری وزارت بهداشت خریداری می‌شود، جمع آوری شده است.</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2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2" y="116632"/>
            <a:ext cx="8229600" cy="936104"/>
          </a:xfrm>
        </p:spPr>
        <p:txBody>
          <a:bodyPr>
            <a:normAutofit/>
          </a:bodyPr>
          <a:lstStyle/>
          <a:p>
            <a:pPr algn="r"/>
            <a:r>
              <a:rPr lang="fa-IR" sz="2000" b="1" dirty="0" smtClean="0"/>
              <a:t>سامانه علم سنجی دانشگاه‌های علوم پزشکی</a:t>
            </a:r>
            <a:br>
              <a:rPr lang="fa-IR" sz="2000" b="1" dirty="0" smtClean="0"/>
            </a:br>
            <a:r>
              <a:rPr lang="en-US" sz="2000" b="1" dirty="0" smtClean="0"/>
              <a:t>http://usid.research.ac.ir</a:t>
            </a:r>
            <a:endParaRPr lang="en-US" sz="2000" b="1" dirty="0"/>
          </a:p>
        </p:txBody>
      </p:sp>
      <p:sp>
        <p:nvSpPr>
          <p:cNvPr id="3" name="Content Placeholder 2"/>
          <p:cNvSpPr>
            <a:spLocks noGrp="1"/>
          </p:cNvSpPr>
          <p:nvPr>
            <p:ph idx="1"/>
          </p:nvPr>
        </p:nvSpPr>
        <p:spPr>
          <a:xfrm>
            <a:off x="251520" y="1196752"/>
            <a:ext cx="8640960" cy="5400600"/>
          </a:xfrm>
        </p:spPr>
        <p:txBody>
          <a:bodyPr>
            <a:normAutofit/>
          </a:bodyPr>
          <a:lstStyle/>
          <a:p>
            <a:pPr marL="0" indent="0" algn="just" rtl="1">
              <a:buNone/>
            </a:pPr>
            <a:r>
              <a:rPr lang="fa-IR" sz="1600" dirty="0" smtClean="0"/>
              <a:t>در این سامانه دانشگاه‌های علوم پزشکی بر اساس ۱2 شاخص‌ طبقه رتبه بندی شده‌اند و سامانه امکان دریافت خروجی‌های مختلف مقایسه‌ای را نیز فراهم می‌کند.این شاخص‌ها عبارتند از: مقالات، استنادات، </a:t>
            </a:r>
            <a:r>
              <a:rPr lang="en-US" sz="1600" dirty="0" smtClean="0"/>
              <a:t>H-Index ، H</a:t>
            </a:r>
            <a:r>
              <a:rPr lang="fa-IR" sz="1600" dirty="0" smtClean="0"/>
              <a:t>۵-</a:t>
            </a:r>
            <a:r>
              <a:rPr lang="en-US" sz="1600" dirty="0" smtClean="0"/>
              <a:t>index، </a:t>
            </a:r>
            <a:r>
              <a:rPr lang="fa-IR" sz="1600" dirty="0" smtClean="0"/>
              <a:t>استناد به ازای مقاله، خود استنادی دانشگاهی، درصد مقالات بین المللی، مقالات بین‌المللی، مقالات ۱۰ درصد برتر </a:t>
            </a:r>
            <a:r>
              <a:rPr lang="en-US" sz="1600" dirty="0" err="1" smtClean="0"/>
              <a:t>Citescore</a:t>
            </a:r>
            <a:r>
              <a:rPr lang="en-US" sz="1600" dirty="0" smtClean="0"/>
              <a:t>، </a:t>
            </a:r>
            <a:r>
              <a:rPr lang="fa-IR" sz="1600" dirty="0" smtClean="0"/>
              <a:t>مقالات ۱۰ درصد برتر</a:t>
            </a:r>
            <a:r>
              <a:rPr lang="en-US" sz="1600" dirty="0" smtClean="0"/>
              <a:t>SNIP </a:t>
            </a:r>
            <a:r>
              <a:rPr lang="fa-IR" sz="1600" dirty="0" smtClean="0"/>
              <a:t>و مقالات ۱۰ درصد برتر </a:t>
            </a:r>
            <a:r>
              <a:rPr lang="en-US" sz="1600" dirty="0" smtClean="0"/>
              <a:t>SJR</a:t>
            </a:r>
            <a:r>
              <a:rPr lang="fa-IR" sz="1600" dirty="0" smtClean="0"/>
              <a:t> این سامانه امکانی را فراهم کرده است که مخاطبان بتوانند بر اساس سال، فیلتر نام و حذف خود استنادی‌ای دانشگاه نتایج مختلف به دست آورند و همچنین به آمار مقایسه‌ای نیز دست یابند.</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40968"/>
            <a:ext cx="864096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68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pPr algn="r"/>
            <a:r>
              <a:rPr lang="fa-IR" sz="2000" b="1" dirty="0" smtClean="0"/>
              <a:t> </a:t>
            </a:r>
            <a:br>
              <a:rPr lang="fa-IR" sz="2000" b="1" dirty="0" smtClean="0"/>
            </a:br>
            <a:r>
              <a:rPr lang="fa-IR" sz="2000" b="1" dirty="0" smtClean="0"/>
              <a:t>سامانه علم سنجی اعضای هیات علمی</a:t>
            </a:r>
            <a:br>
              <a:rPr lang="fa-IR" sz="2000" b="1" dirty="0" smtClean="0"/>
            </a:br>
            <a:r>
              <a:rPr lang="en-US" sz="2000" b="1" dirty="0" smtClean="0"/>
              <a:t>http://isid.research.ac.ir</a:t>
            </a:r>
            <a:r>
              <a:rPr lang="fa-IR" sz="2000" b="1" dirty="0" smtClean="0"/>
              <a:t> </a:t>
            </a:r>
            <a:br>
              <a:rPr lang="fa-IR" sz="2000" b="1" dirty="0" smtClean="0"/>
            </a:br>
            <a:r>
              <a:rPr lang="fa-IR" sz="2000" b="1" dirty="0" smtClean="0"/>
              <a:t/>
            </a:r>
            <a:br>
              <a:rPr lang="fa-IR" sz="2000" b="1" dirty="0" smtClean="0"/>
            </a:br>
            <a:endParaRPr lang="en-US" sz="2000" b="1" dirty="0"/>
          </a:p>
        </p:txBody>
      </p:sp>
      <p:sp>
        <p:nvSpPr>
          <p:cNvPr id="3" name="Content Placeholder 2"/>
          <p:cNvSpPr>
            <a:spLocks noGrp="1"/>
          </p:cNvSpPr>
          <p:nvPr>
            <p:ph idx="1"/>
          </p:nvPr>
        </p:nvSpPr>
        <p:spPr>
          <a:xfrm>
            <a:off x="179512" y="692696"/>
            <a:ext cx="8712968" cy="5904656"/>
          </a:xfrm>
        </p:spPr>
        <p:txBody>
          <a:bodyPr>
            <a:normAutofit/>
          </a:bodyPr>
          <a:lstStyle/>
          <a:p>
            <a:pPr algn="just" rtl="1"/>
            <a:endParaRPr lang="fa-IR" sz="2000" dirty="0" smtClean="0"/>
          </a:p>
          <a:p>
            <a:pPr marL="0" indent="0" algn="just" rtl="1">
              <a:buNone/>
            </a:pPr>
            <a:r>
              <a:rPr lang="fa-IR" sz="1600" dirty="0" smtClean="0"/>
              <a:t>در این سامانه اساتید دانشگاه‌های علوم پزشکی بر اساس ۶ شاخص رتبه بندی شده‌اند و سامانه امکان فیلتر کردن خروجی‌ها بر اساس مجموعه‌های </a:t>
            </a:r>
            <a:r>
              <a:rPr lang="en-US" sz="1600" dirty="0" smtClean="0"/>
              <a:t>Google Scholar ،Scopus  </a:t>
            </a:r>
            <a:r>
              <a:rPr lang="fa-IR" sz="1600" dirty="0" smtClean="0"/>
              <a:t>و حذف استنادات خود، استنادات و کتب فراهم کرده است.۶ شاخص رتبه بندی این سامانه عبارتند از: مقالات، استنادات، خود استنادی، </a:t>
            </a:r>
            <a:r>
              <a:rPr lang="en-US" sz="1600" dirty="0" smtClean="0"/>
              <a:t>H-index</a:t>
            </a:r>
            <a:r>
              <a:rPr lang="fa-IR" sz="1600" dirty="0" smtClean="0"/>
              <a:t>، </a:t>
            </a:r>
            <a:r>
              <a:rPr lang="en-US" sz="1600" dirty="0" smtClean="0"/>
              <a:t>G-index</a:t>
            </a:r>
            <a:r>
              <a:rPr lang="fa-IR" sz="1600" dirty="0" smtClean="0"/>
              <a:t>، استناد به ازای مقاله. این سامانه همچنین امکان دریافت خروجی بر اساس دانشگاه‌های علوم پزشکی موجود در هر استان را فراهم کرده است. جستجوی اساتید بر اساس دانشگاه، دانشکده، مرکز تحقیقاتی، مرتبه علمی، گروه تخصصی، مقطع تحصیلی و رشته تحصیلی از دیگر امکانات این سامانه است.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52936"/>
            <a:ext cx="87849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162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algn="r"/>
            <a:r>
              <a:rPr lang="fa-IR" sz="2000" b="1" dirty="0" smtClean="0"/>
              <a:t>بانک اطلاعاتی پایان نامه‌های علوم پزشکی</a:t>
            </a:r>
            <a:br>
              <a:rPr lang="fa-IR" sz="2000" b="1" dirty="0" smtClean="0"/>
            </a:br>
            <a:r>
              <a:rPr lang="en-US" sz="2000" b="1" dirty="0" smtClean="0"/>
              <a:t>http://thesis.research.ac.ir</a:t>
            </a:r>
            <a:endParaRPr lang="en-US" sz="2000" b="1" dirty="0"/>
          </a:p>
        </p:txBody>
      </p:sp>
      <p:sp>
        <p:nvSpPr>
          <p:cNvPr id="3" name="Content Placeholder 2"/>
          <p:cNvSpPr>
            <a:spLocks noGrp="1"/>
          </p:cNvSpPr>
          <p:nvPr>
            <p:ph idx="1"/>
          </p:nvPr>
        </p:nvSpPr>
        <p:spPr>
          <a:xfrm>
            <a:off x="251520" y="980728"/>
            <a:ext cx="8640960" cy="5688632"/>
          </a:xfrm>
        </p:spPr>
        <p:txBody>
          <a:bodyPr>
            <a:normAutofit/>
          </a:bodyPr>
          <a:lstStyle/>
          <a:p>
            <a:pPr marL="0" indent="0" algn="just" rtl="1">
              <a:buNone/>
            </a:pPr>
            <a:endParaRPr lang="fa-IR" sz="1800" dirty="0" smtClean="0"/>
          </a:p>
          <a:p>
            <a:pPr marL="0" indent="0" algn="just" rtl="1">
              <a:buNone/>
            </a:pPr>
            <a:r>
              <a:rPr lang="fa-IR" sz="1800" dirty="0" smtClean="0"/>
              <a:t>این بانک امکان جستجوی پایان نامه‌های علوم پزشکی را بر اساس کلید واژه، دانشجو، استاد مشاور، استاد راهنما، رشته تحصیلی، سال دفاع و مقطع تحصیلی فراهم کرده است.همچنین امکان دست یابی به پایان نامه‌های دانشگاه‌های علوم پزشکی استان‌های مختلف نیز فراهم است. این بانک اطلاعاتی چکیده هر پایان نامه را به همراه اطلاعات اصلی پایان نامه در اختیار مخاطب قرار می‌دهد.</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24944"/>
            <a:ext cx="86409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311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63" y="0"/>
            <a:ext cx="8229600" cy="1143000"/>
          </a:xfrm>
        </p:spPr>
        <p:txBody>
          <a:bodyPr>
            <a:noAutofit/>
          </a:bodyPr>
          <a:lstStyle/>
          <a:p>
            <a:pPr algn="r"/>
            <a:r>
              <a:rPr lang="en-US" sz="2000" b="1" dirty="0" smtClean="0"/>
              <a:t>http://idml.research.ac.ir</a:t>
            </a:r>
            <a:r>
              <a:rPr lang="fa-IR" sz="2000" b="1" dirty="0" smtClean="0"/>
              <a:t>بانک مقالات پزشکی ایران   </a:t>
            </a:r>
            <a:br>
              <a:rPr lang="fa-IR" sz="2000" b="1" dirty="0" smtClean="0"/>
            </a:br>
            <a:r>
              <a:rPr lang="fa-IR" sz="2000" b="1" dirty="0" smtClean="0"/>
              <a:t>و سامانه نشریات</a:t>
            </a:r>
            <a:br>
              <a:rPr lang="fa-IR" sz="2000" b="1" dirty="0" smtClean="0"/>
            </a:br>
            <a:r>
              <a:rPr lang="en-US" sz="2000" b="1" dirty="0" smtClean="0"/>
              <a:t>http://journals.research.ac.ir</a:t>
            </a:r>
            <a:endParaRPr lang="en-US" sz="2000" b="1" dirty="0"/>
          </a:p>
        </p:txBody>
      </p:sp>
      <p:sp>
        <p:nvSpPr>
          <p:cNvPr id="3" name="Content Placeholder 2"/>
          <p:cNvSpPr>
            <a:spLocks noGrp="1"/>
          </p:cNvSpPr>
          <p:nvPr>
            <p:ph idx="1"/>
          </p:nvPr>
        </p:nvSpPr>
        <p:spPr>
          <a:xfrm>
            <a:off x="457200" y="1196752"/>
            <a:ext cx="8229600" cy="4929411"/>
          </a:xfrm>
        </p:spPr>
        <p:txBody>
          <a:bodyPr>
            <a:noAutofit/>
          </a:bodyPr>
          <a:lstStyle/>
          <a:p>
            <a:pPr marL="0" indent="0" algn="just" rtl="1">
              <a:buNone/>
            </a:pPr>
            <a:r>
              <a:rPr lang="fa-IR" sz="1600" dirty="0" smtClean="0"/>
              <a:t>در این بانک، اطلاعات کامل مجلات پژوهشی مصوب وزارت بهداشت شامل عنوان، شاپا، آدرس وب، آدرس ایمیل، آدرس پستی، نام صاحب امتیاز، مدیرمسئول، سردبیر و  ناشر مجله، تاریخ اعتبار، موضوع و بانک‌های اطلاعاتی نمایه‌ کننده مجله، درج شده است. این سامانه هوشمند، نشریات علوم پزشکی کشور را به طور روزانه از طریق وب سایت مجلات علوم پزشکی کشور رصد و اطلاعات آخرین شماره منتشر شده و مقالات آن‌ها را استخراج و در بانک‌های اطلاعاتی مربوطه ثبت می‌کند.</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8"/>
            <a:ext cx="864096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3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856984" cy="6624736"/>
          </a:xfrm>
        </p:spPr>
        <p:txBody>
          <a:bodyPr>
            <a:noAutofit/>
          </a:bodyPr>
          <a:lstStyle/>
          <a:p>
            <a:pPr marL="0" indent="0" algn="r" rtl="1">
              <a:buNone/>
            </a:pPr>
            <a:r>
              <a:rPr lang="fa-IR" sz="1800" b="1" dirty="0" smtClean="0"/>
              <a:t>سامانه مدیریت انتشارات دانشگاه‌های علوم پزشکی  </a:t>
            </a:r>
            <a:r>
              <a:rPr lang="en-US" sz="1800" b="1" dirty="0" smtClean="0">
                <a:hlinkClick r:id="rId2"/>
              </a:rPr>
              <a:t>http://books.research.ac.ir</a:t>
            </a:r>
            <a:r>
              <a:rPr lang="fa-IR" sz="1800" b="1" dirty="0" smtClean="0"/>
              <a:t> </a:t>
            </a:r>
          </a:p>
          <a:p>
            <a:pPr marL="0" indent="0" algn="just" rtl="1">
              <a:buNone/>
            </a:pPr>
            <a:r>
              <a:rPr lang="fa-IR" sz="1400" dirty="0" smtClean="0"/>
              <a:t>این سامانه امکان نمایش و دسترسی سریع به اطلاعات به روز کتاب‌های منتشر شده توسط دانشگاه‌های علوم پزشکی کشور را فراهم می‌کند.این سامانه دارای قابلیت‌های مختلفی است. از جمله اینکه اطلاعات اصلی و به روز کتاب‌های تالیف و ترجمه دانشگاه‌های علوم پزشکی را در اختیار مخاطب قرار می‌دهد. همچنین امکان انجام جستجوی ساده و پیشرفته کتاب بر اساس عنوان، نویسنده، سال نشر، ناشر، شابک، ویرایش و نوع کتاب نیز در این سامانه فراهم است. </a:t>
            </a:r>
          </a:p>
          <a:p>
            <a:pPr marL="0" indent="0" algn="r" rtl="1">
              <a:buNone/>
            </a:pPr>
            <a:r>
              <a:rPr lang="fa-IR" sz="1800" b="1" dirty="0" smtClean="0"/>
              <a:t>کتابخانه ملی دیجیتال پزشکی کشور  </a:t>
            </a:r>
            <a:r>
              <a:rPr lang="en-US" sz="1800" b="1" dirty="0" smtClean="0"/>
              <a:t>http://www.inlm.ir </a:t>
            </a:r>
            <a:r>
              <a:rPr lang="fa-IR" sz="1800" b="1" dirty="0" smtClean="0"/>
              <a:t>       </a:t>
            </a:r>
          </a:p>
          <a:p>
            <a:pPr marL="0" indent="0" algn="r" rtl="1">
              <a:buNone/>
            </a:pPr>
            <a:r>
              <a:rPr lang="fa-IR" sz="1400" dirty="0" smtClean="0"/>
              <a:t>این سامانه  ابزار جستجو و دسترسی به اطلاعات عنوان مجله، کتاب و راهنمای علوم پزشکی را در اختیار قرار می‌دهد. در این سامانه مجلات و کتاب‌های رشته‌های مختلف علوم پزشکی در دسترس است و مجله مناسب برای انتشار مقاله قابل جستجوست. این سامانه همچنین شاخص‌های علم‌سنجی مجلات را بررسی کنید.</a:t>
            </a:r>
          </a:p>
          <a:p>
            <a:pPr marL="0" indent="0" algn="r" rtl="1">
              <a:buNone/>
            </a:pPr>
            <a:r>
              <a:rPr lang="fa-IR" sz="1800" b="1" dirty="0" smtClean="0"/>
              <a:t>سامانه انتشار نتایج و اخبار پژوهش‌های سلامت   </a:t>
            </a:r>
            <a:r>
              <a:rPr lang="en-US" sz="1800" b="1" dirty="0" smtClean="0">
                <a:hlinkClick r:id="rId3"/>
              </a:rPr>
              <a:t>http://news.research.ac.ir</a:t>
            </a:r>
            <a:r>
              <a:rPr lang="fa-IR" sz="1800" b="1" dirty="0" smtClean="0"/>
              <a:t> </a:t>
            </a:r>
          </a:p>
          <a:p>
            <a:pPr marL="0" indent="0" algn="just" rtl="1">
              <a:buNone/>
            </a:pPr>
            <a:r>
              <a:rPr lang="fa-IR" sz="1400" dirty="0" smtClean="0"/>
              <a:t>این پایگاه اطلاع رسانی، اخبار حاصل از تحقیقات نظام سلامت را منتشر می‌کند.هدف از راه اندازی این سامانه انتشار سریع اخبار مستند و مبتنی بر شواهد از پژوهش‌های سلامت کشور به روشی صحیح،  سریع  و با دسته بندی‌های مناسب است. </a:t>
            </a:r>
          </a:p>
          <a:p>
            <a:pPr marL="0" indent="0" algn="just" rtl="1">
              <a:buNone/>
            </a:pPr>
            <a:r>
              <a:rPr lang="fa-IR" sz="1800" b="1" dirty="0" smtClean="0"/>
              <a:t>سامانه معرفی مجلات نامعتبر و جعلی  </a:t>
            </a:r>
            <a:r>
              <a:rPr lang="en-US" sz="1800" b="1" dirty="0" smtClean="0"/>
              <a:t> </a:t>
            </a:r>
            <a:r>
              <a:rPr lang="en-US" sz="1800" b="1" dirty="0" smtClean="0">
                <a:hlinkClick r:id="rId4"/>
              </a:rPr>
              <a:t>http://blacklist.research.ac.ir</a:t>
            </a:r>
            <a:r>
              <a:rPr lang="fa-IR" sz="1800" b="1" dirty="0" smtClean="0"/>
              <a:t> </a:t>
            </a:r>
          </a:p>
          <a:p>
            <a:pPr marL="0" indent="0" algn="just" rtl="1">
              <a:buNone/>
            </a:pPr>
            <a:r>
              <a:rPr lang="fa-IR" sz="1400" dirty="0" smtClean="0"/>
              <a:t>در این سامانه نشریه نامعتبر و جعلی معرفی شده است که البته طبق اعلام خود سامانه تمام مجلات نامعتبر موجود را در بر نمی‌گیرد. به این معنی که عدم وجود مجله‌ای در این فهرست، الزامان به دلیل معتبر بودن آن نیست. اما وجود مجله در این فهرست نشان دهنده نامعتبر بودن آن است.</a:t>
            </a:r>
          </a:p>
          <a:p>
            <a:pPr marL="0" indent="0" algn="just" rtl="1">
              <a:buNone/>
            </a:pPr>
            <a:r>
              <a:rPr lang="fa-IR" sz="1800" b="1" dirty="0" smtClean="0"/>
              <a:t>سامانه مشابهت یاب مقالات علوم پزشکی کشور </a:t>
            </a:r>
            <a:r>
              <a:rPr lang="en-US" sz="1800" b="1" dirty="0" smtClean="0">
                <a:hlinkClick r:id="rId5"/>
              </a:rPr>
              <a:t>http://ppc.research.ac.ir</a:t>
            </a:r>
            <a:r>
              <a:rPr lang="fa-IR" sz="1800" b="1" dirty="0" smtClean="0"/>
              <a:t> </a:t>
            </a:r>
            <a:endParaRPr lang="en-US" sz="1800" b="1" dirty="0" smtClean="0"/>
          </a:p>
          <a:p>
            <a:pPr marL="0" indent="0" algn="just" rtl="1">
              <a:buNone/>
            </a:pPr>
            <a:r>
              <a:rPr lang="fa-IR" sz="1400" dirty="0" smtClean="0"/>
              <a:t>این سامانه برپایه تخصص پژوهشی محققان دانشگاههای علوم پزشکی کشورطراحی شده و قابلیت شناسایی افراد خبره و توانمند در زمینه های پژوهشی مختلف براساس کلید واژه های سرعنوان های موضوعی پزشکی</a:t>
            </a:r>
            <a:r>
              <a:rPr lang="en-US" sz="1400" dirty="0" err="1" smtClean="0"/>
              <a:t>MeSH</a:t>
            </a:r>
            <a:r>
              <a:rPr lang="en-US" sz="1400" dirty="0" smtClean="0"/>
              <a:t> </a:t>
            </a:r>
            <a:r>
              <a:rPr lang="fa-IR" sz="1400" dirty="0" smtClean="0"/>
              <a:t>و کلیدواژه های مقالات را دارد و صرفا شامل مقالاتی می شود که در پایگاه اطلاعاتی </a:t>
            </a:r>
            <a:r>
              <a:rPr lang="en-US" sz="1400" dirty="0" smtClean="0"/>
              <a:t>PubMed، </a:t>
            </a:r>
            <a:r>
              <a:rPr lang="fa-IR" sz="1400" dirty="0" smtClean="0"/>
              <a:t>براساس کلیدواژه اصطلاحنامه مش </a:t>
            </a:r>
            <a:r>
              <a:rPr lang="en-US" sz="1400" dirty="0" err="1" smtClean="0"/>
              <a:t>MeSH</a:t>
            </a:r>
            <a:r>
              <a:rPr lang="en-US" sz="1400" dirty="0" smtClean="0"/>
              <a:t> </a:t>
            </a:r>
            <a:r>
              <a:rPr lang="fa-IR" sz="1400" dirty="0" smtClean="0"/>
              <a:t>نمایه سازی شده اند.</a:t>
            </a:r>
          </a:p>
          <a:p>
            <a:pPr marL="0" indent="0" algn="just" rtl="1">
              <a:buNone/>
            </a:pPr>
            <a:r>
              <a:rPr lang="fa-IR" sz="1800" b="1" dirty="0" smtClean="0"/>
              <a:t>سامانه خبره یاب پژوهش </a:t>
            </a:r>
            <a:r>
              <a:rPr lang="en-US" sz="1800" b="1" dirty="0">
                <a:hlinkClick r:id="rId6"/>
              </a:rPr>
              <a:t>http://esid.research.ac.ir</a:t>
            </a:r>
            <a:r>
              <a:rPr lang="en-US" sz="1800" b="1" dirty="0" smtClean="0">
                <a:hlinkClick r:id="rId6"/>
              </a:rPr>
              <a:t>/</a:t>
            </a:r>
            <a:r>
              <a:rPr lang="fa-IR" sz="1800" b="1" dirty="0" smtClean="0"/>
              <a:t> </a:t>
            </a:r>
          </a:p>
          <a:p>
            <a:pPr marL="0" indent="0" algn="just" rtl="1">
              <a:buNone/>
            </a:pPr>
            <a:r>
              <a:rPr lang="fa-IR" sz="1400" dirty="0"/>
              <a:t>کليدواژه هاي </a:t>
            </a:r>
            <a:r>
              <a:rPr lang="fa-IR" sz="1400" dirty="0" smtClean="0"/>
              <a:t>پرکاربرد 2018  </a:t>
            </a:r>
            <a:r>
              <a:rPr lang="fa-IR" sz="1800" dirty="0" smtClean="0"/>
              <a:t> </a:t>
            </a:r>
            <a:endParaRPr lang="en-US" sz="1800" dirty="0"/>
          </a:p>
        </p:txBody>
      </p:sp>
    </p:spTree>
    <p:extLst>
      <p:ext uri="{BB962C8B-B14F-4D97-AF65-F5344CB8AC3E}">
        <p14:creationId xmlns:p14="http://schemas.microsoft.com/office/powerpoint/2010/main" val="3488142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327</TotalTime>
  <Words>1080</Words>
  <Application>Microsoft Office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معرفی سامانه نوپا http://research.ac.ir/</vt:lpstr>
      <vt:lpstr>سامانه "نوپا" چیست؟</vt:lpstr>
      <vt:lpstr>به روز رسانی اطلاعات  سامانه نوپا:</vt:lpstr>
      <vt:lpstr>سامانه منبع یاب http://rsf.research.ac.ir </vt:lpstr>
      <vt:lpstr>سامانه علم سنجی دانشگاه‌های علوم پزشکی http://usid.research.ac.ir</vt:lpstr>
      <vt:lpstr>  سامانه علم سنجی اعضای هیات علمی http://isid.research.ac.ir   </vt:lpstr>
      <vt:lpstr>بانک اطلاعاتی پایان نامه‌های علوم پزشکی http://thesis.research.ac.ir</vt:lpstr>
      <vt:lpstr>http://idml.research.ac.irبانک مقالات پزشکی ایران    و سامانه نشریات http://journals.research.ac.ir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 سامانه نوپا</dc:title>
  <dc:creator>s.rahdarimoghadam</dc:creator>
  <cp:lastModifiedBy>s.rahdarimoghadam</cp:lastModifiedBy>
  <cp:revision>19</cp:revision>
  <dcterms:created xsi:type="dcterms:W3CDTF">2019-10-16T05:19:13Z</dcterms:created>
  <dcterms:modified xsi:type="dcterms:W3CDTF">2019-10-16T10:46:53Z</dcterms:modified>
</cp:coreProperties>
</file>